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7" r:id="rId6"/>
    <p:sldId id="265" r:id="rId7"/>
    <p:sldId id="269" r:id="rId8"/>
    <p:sldId id="272" r:id="rId9"/>
    <p:sldId id="273" r:id="rId10"/>
    <p:sldId id="275" r:id="rId11"/>
    <p:sldId id="276" r:id="rId12"/>
    <p:sldId id="258" r:id="rId13"/>
    <p:sldId id="277" r:id="rId14"/>
    <p:sldId id="259" r:id="rId15"/>
    <p:sldId id="260" r:id="rId16"/>
    <p:sldId id="257" r:id="rId17"/>
    <p:sldId id="261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Распределение</a:t>
            </a:r>
            <a:r>
              <a:rPr lang="ru-RU" baseline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ДТП по сезонам</a:t>
            </a:r>
            <a:endParaRPr lang="ru-RU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8564151660137049"/>
          <c:y val="0.10127902731218395"/>
          <c:w val="0.6626914912542351"/>
          <c:h val="0.7955710058773715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D73-4D11-A6CD-2561833B8089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D73-4D11-A6CD-2561833B8089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D73-4D11-A6CD-2561833B8089}"/>
              </c:ext>
            </c:extLst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D73-4D11-A6CD-2561833B80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Лист1!$A$2:$A$5</c:f>
              <c:strCache>
                <c:ptCount val="4"/>
                <c:pt idx="0">
                  <c:v>осень </c:v>
                </c:pt>
                <c:pt idx="1">
                  <c:v>лето</c:v>
                </c:pt>
                <c:pt idx="2">
                  <c:v>весна</c:v>
                </c:pt>
                <c:pt idx="3">
                  <c:v>зима</c:v>
                </c:pt>
              </c:strCache>
            </c:strRef>
          </c:cat>
          <c:val>
            <c:numRef>
              <c:f>Лист1!$B$2:$B$5</c:f>
              <c:numCache>
                <c:formatCode>0.0%</c:formatCode>
                <c:ptCount val="4"/>
                <c:pt idx="0">
                  <c:v>0.29199999999999998</c:v>
                </c:pt>
                <c:pt idx="1">
                  <c:v>0.27600000000000002</c:v>
                </c:pt>
                <c:pt idx="2">
                  <c:v>0.22500000000000001</c:v>
                </c:pt>
                <c:pt idx="3">
                  <c:v>0.20799999999999999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73-4D11-A6CD-2561833B8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85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78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683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88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58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29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6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11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13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2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81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BCB38-F712-4B41-A575-B114939BA501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0F425-95A8-490A-8D07-89F6C30A2A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08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0810" y="859317"/>
            <a:ext cx="11010379" cy="2387600"/>
          </a:xfrm>
        </p:spPr>
        <p:txBody>
          <a:bodyPr>
            <a:normAutofit fontScale="90000"/>
          </a:bodyPr>
          <a:lstStyle/>
          <a:p>
            <a:r>
              <a:rPr lang="ru-RU" sz="7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НОВОСИБИРСК</a:t>
            </a:r>
            <a:r>
              <a:rPr lang="ru-RU" sz="73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7300" dirty="0">
                <a:latin typeface="Mistral" panose="03090702030407020403" pitchFamily="66" charset="0"/>
                <a:cs typeface="Courier New" panose="02070309020205020404" pitchFamily="49" charset="0"/>
              </a:rPr>
              <a:t>в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5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РАЗРЕЗЕ ТРАНСПОРТНОЙ БЕЗОПАСНОСТИ </a:t>
            </a:r>
            <a:r>
              <a:rPr lang="ru-RU" sz="7300" dirty="0" smtClean="0">
                <a:latin typeface="Mistral" panose="03090702030407020403" pitchFamily="66" charset="0"/>
                <a:cs typeface="Courier New" panose="02070309020205020404" pitchFamily="49" charset="0"/>
              </a:rPr>
              <a:t>и</a:t>
            </a:r>
            <a:r>
              <a:rPr lang="ru-RU" sz="5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ОСНОВНЫХ ПРИЧИН </a:t>
            </a:r>
            <a:r>
              <a:rPr lang="ru-RU" dirty="0" smtClean="0">
                <a:latin typeface="Mistral" panose="03090702030407020403" pitchFamily="66" charset="0"/>
                <a:cs typeface="Courier New" panose="02070309020205020404" pitchFamily="49" charset="0"/>
              </a:rPr>
              <a:t>ДТП</a:t>
            </a:r>
            <a:endParaRPr lang="ru-RU" dirty="0">
              <a:latin typeface="Mistral" panose="03090702030407020403" pitchFamily="66" charset="0"/>
              <a:cs typeface="Courier New" panose="02070309020205020404" pitchFamily="49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47803" y="6155379"/>
            <a:ext cx="9348592" cy="520993"/>
          </a:xfrm>
        </p:spPr>
        <p:txBody>
          <a:bodyPr/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Работу выполнила: Райц Мария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</a:t>
            </a:r>
            <a:r>
              <a:rPr lang="ru-RU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ДИНАМИКЕ, В КАКИХ РАЙОНАХ КОЛИЧЕСТВО АВАРИЙ СОКРАЩАЕТСЯ, А ГДЕ УВЕЛИЧИВАЕТСЯ</a:t>
            </a:r>
            <a:endParaRPr lang="ru-RU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997691"/>
            <a:ext cx="6065695" cy="3085297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671" y="2128192"/>
            <a:ext cx="5809129" cy="2954796"/>
          </a:xfrm>
        </p:spPr>
      </p:pic>
    </p:spTree>
    <p:extLst>
      <p:ext uri="{BB962C8B-B14F-4D97-AF65-F5344CB8AC3E}">
        <p14:creationId xmlns:p14="http://schemas.microsoft.com/office/powerpoint/2010/main" val="39530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95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В ДИНАМИКЕ, В КАКИХ РАЙОНАХ КОЛИЧЕСТВО АВАРИЙ СОКРАЩАЕТСЯ, А ГДЕ УВЕЛИЧИВАЕТСЯ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6" y="2294447"/>
            <a:ext cx="6594828" cy="3420553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48" y="2415471"/>
            <a:ext cx="6361494" cy="3299529"/>
          </a:xfrm>
        </p:spPr>
      </p:pic>
    </p:spTree>
    <p:extLst>
      <p:ext uri="{BB962C8B-B14F-4D97-AF65-F5344CB8AC3E}">
        <p14:creationId xmlns:p14="http://schemas.microsoft.com/office/powerpoint/2010/main" val="1531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925" y="143497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АВАРИИ ПО СТЕПЕНИ ТЯЖЕСТИ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5" y="1193326"/>
            <a:ext cx="4719918" cy="535124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120" y="230970"/>
            <a:ext cx="2531574" cy="247617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518254" y="2794622"/>
            <a:ext cx="53922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Стоит отметить что в городе есть улицы, которые находятся сразу в нескольких районах. Например, </a:t>
            </a:r>
            <a:r>
              <a:rPr lang="ru-RU" sz="20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Красный </a:t>
            </a:r>
            <a:r>
              <a:rPr lang="ru-RU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проспект (самая длинная улица в мире). 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Поэтому благодаря построению карт становится понятно, что эта улица с самым большим количеством ДТП</a:t>
            </a:r>
            <a:r>
              <a:rPr lang="ru-RU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ru-RU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78" y="365125"/>
            <a:ext cx="7012708" cy="5860863"/>
          </a:xfrm>
        </p:spPr>
      </p:pic>
      <p:sp>
        <p:nvSpPr>
          <p:cNvPr id="5" name="Прямоугольник 4"/>
          <p:cNvSpPr/>
          <p:nvPr/>
        </p:nvSpPr>
        <p:spPr>
          <a:xfrm>
            <a:off x="647725" y="270996"/>
            <a:ext cx="411253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Новосибирск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находится на двух берегах. На </a:t>
            </a:r>
            <a:r>
              <a:rPr lang="ru-RU" sz="2400" u="sng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правом находятся центр, на левом большое количество спальных районов.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Из-за этого </a:t>
            </a:r>
            <a:r>
              <a:rPr lang="ru-RU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улицы, 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которые ведут к мосту подвержены высокой вероятности </a:t>
            </a:r>
            <a:r>
              <a:rPr lang="ru-RU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ДТП</a:t>
            </a:r>
          </a:p>
          <a:p>
            <a:endParaRPr lang="ru-RU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 таким улица относятся проспект Карла Маркса, который с левого берега ведёт к правому. </a:t>
            </a:r>
            <a:endParaRPr lang="ru-RU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0"/>
            <a:ext cx="10515600" cy="1325563"/>
          </a:xfrm>
        </p:spPr>
        <p:txBody>
          <a:bodyPr/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АВАРИИ ПО СТЕПЕНИ ТЯЖЕСТИ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8" y="1193244"/>
            <a:ext cx="6714197" cy="4158316"/>
          </a:xfrm>
        </p:spPr>
      </p:pic>
      <p:sp>
        <p:nvSpPr>
          <p:cNvPr id="5" name="Прямоугольник 4"/>
          <p:cNvSpPr/>
          <p:nvPr/>
        </p:nvSpPr>
        <p:spPr>
          <a:xfrm>
            <a:off x="7430507" y="1533465"/>
            <a:ext cx="439718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правом берегу это участок около </a:t>
            </a:r>
            <a:r>
              <a:rPr lang="ru-RU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Речного вокзала</a:t>
            </a:r>
          </a:p>
          <a:p>
            <a:r>
              <a:rPr lang="ru-RU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Причина заключается в том, что это выезд на мост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в сторону левого берега. </a:t>
            </a:r>
            <a:endParaRPr lang="ru-R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Так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же 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большевистская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улица является частью трассы федерального значения. Большой поток грузовиков</a:t>
            </a:r>
          </a:p>
          <a:p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5328" y="5934670"/>
            <a:ext cx="109984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Большинство случаев с летальным исходом приходятся на участке, где пересекаются Красный проспект, </a:t>
            </a:r>
            <a:r>
              <a:rPr lang="ru-R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Ипподромская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и Большевистская улицы.</a:t>
            </a:r>
          </a:p>
        </p:txBody>
      </p:sp>
    </p:spTree>
    <p:extLst>
      <p:ext uri="{BB962C8B-B14F-4D97-AF65-F5344CB8AC3E}">
        <p14:creationId xmlns:p14="http://schemas.microsoft.com/office/powerpoint/2010/main" val="5150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69401" y="-1822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ДЗЕРЖИНСКИЙ РАЙОН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0" y="1471657"/>
            <a:ext cx="5181600" cy="4110366"/>
          </a:xfrm>
        </p:spPr>
      </p:pic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6481482" y="19319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улице </a:t>
            </a:r>
            <a:r>
              <a:rPr lang="ru-R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Волочаевская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большое </a:t>
            </a:r>
            <a:r>
              <a:rPr lang="ru-RU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количество аварий. На данной улице был не грамотно произведен ремонт дорог, что привело к увеличению ДТП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13" y="3413988"/>
            <a:ext cx="582058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8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50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7443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ЦЕЛЬ</a:t>
            </a:r>
            <a:endParaRPr lang="ru-RU" sz="6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75989" y="1440493"/>
            <a:ext cx="6112701" cy="564923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sz="4400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Проанализировать </a:t>
            </a:r>
            <a:r>
              <a:rPr lang="ru-RU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по статистическим данным </a:t>
            </a:r>
            <a:r>
              <a:rPr lang="ru-RU" sz="44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транспортную безопасность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10" y="784747"/>
            <a:ext cx="4548890" cy="6073253"/>
          </a:xfrm>
        </p:spPr>
      </p:pic>
    </p:spTree>
    <p:extLst>
      <p:ext uri="{BB962C8B-B14F-4D97-AF65-F5344CB8AC3E}">
        <p14:creationId xmlns:p14="http://schemas.microsoft.com/office/powerpoint/2010/main" val="34712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877910" cy="1320394"/>
          </a:xfrm>
        </p:spPr>
        <p:txBody>
          <a:bodyPr>
            <a:normAutofit fontScale="90000"/>
          </a:bodyPr>
          <a:lstStyle/>
          <a:p>
            <a:r>
              <a:rPr lang="ru-RU" sz="5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ИСТОЧНИК ДАННЫХ</a:t>
            </a:r>
            <a:endParaRPr lang="ru-RU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41131" y="1686629"/>
            <a:ext cx="6201103" cy="2086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Сайт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некоммерческого проекта </a:t>
            </a:r>
            <a:r>
              <a:rPr lang="ru-RU" u="sng" dirty="0">
                <a:latin typeface="Courier New" panose="02070309020205020404" pitchFamily="49" charset="0"/>
                <a:cs typeface="Courier New" panose="02070309020205020404" pitchFamily="49" charset="0"/>
              </a:rPr>
              <a:t>«Карта ДТП»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  или </a:t>
            </a:r>
            <a:r>
              <a:rPr lang="ru-RU" u="sng" dirty="0">
                <a:latin typeface="Courier New" panose="02070309020205020404" pitchFamily="49" charset="0"/>
                <a:cs typeface="Courier New" panose="02070309020205020404" pitchFamily="49" charset="0"/>
              </a:rPr>
              <a:t>другие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открытые </a:t>
            </a:r>
            <a:r>
              <a:rPr lang="ru-RU" u="sng" dirty="0">
                <a:latin typeface="Courier New" panose="02070309020205020404" pitchFamily="49" charset="0"/>
                <a:cs typeface="Courier New" panose="02070309020205020404" pitchFamily="49" charset="0"/>
              </a:rPr>
              <a:t>источники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статистики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" y="3850256"/>
            <a:ext cx="12190686" cy="3007744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04" y="365125"/>
            <a:ext cx="4459014" cy="32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РАЙОНЫ ГОРОДА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26" y="702962"/>
            <a:ext cx="4952791" cy="5696411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9040"/>
            <a:ext cx="7168023" cy="2786569"/>
          </a:xfrm>
        </p:spPr>
      </p:pic>
      <p:sp>
        <p:nvSpPr>
          <p:cNvPr id="9" name="Прямоугольник 8"/>
          <p:cNvSpPr/>
          <p:nvPr/>
        </p:nvSpPr>
        <p:spPr>
          <a:xfrm>
            <a:off x="2730270" y="1638703"/>
            <a:ext cx="280868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Дзержинский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Кировский,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Калининский,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Ленинский,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Октябрьский,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Первомайский,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Советский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Железнодорожный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Центральный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Заельцовский</a:t>
            </a:r>
            <a:endParaRPr lang="ru-RU" sz="2000" dirty="0" smtClean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1408" y="341448"/>
            <a:ext cx="5402317" cy="1325563"/>
          </a:xfrm>
        </p:spPr>
        <p:txBody>
          <a:bodyPr/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ВНЕШНИЕ УСЛОВИЯ В МОМЕНТ ДТП</a:t>
            </a:r>
            <a:endParaRPr lang="ru-RU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1" y="3915458"/>
            <a:ext cx="10112179" cy="3284127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5" y="341448"/>
            <a:ext cx="5430120" cy="4101142"/>
          </a:xfrm>
        </p:spPr>
      </p:pic>
      <p:sp>
        <p:nvSpPr>
          <p:cNvPr id="7" name="Прямоугольник 6"/>
          <p:cNvSpPr/>
          <p:nvPr/>
        </p:nvSpPr>
        <p:spPr>
          <a:xfrm>
            <a:off x="5675586" y="2301767"/>
            <a:ext cx="5561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Данные представлены с 2015 по 2022 год. Если на 2015 год приходится 16 % ДТП, то на 2022 год - 11%. Стоит отметить что до 2020 года идет снижения количества ДТП.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8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21" y="2945431"/>
            <a:ext cx="2947279" cy="2755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38012" cy="1325563"/>
          </a:xfrm>
        </p:spPr>
        <p:txBody>
          <a:bodyPr/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ВНЕШНИЕ УСЛОВИЯ В МОМЕНТ 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ДТП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90502005"/>
              </p:ext>
            </p:extLst>
          </p:nvPr>
        </p:nvGraphicFramePr>
        <p:xfrm>
          <a:off x="6854194" y="2040312"/>
          <a:ext cx="3876558" cy="267669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168441">
                  <a:extLst>
                    <a:ext uri="{9D8B030D-6E8A-4147-A177-3AD203B41FA5}">
                      <a16:colId xmlns:a16="http://schemas.microsoft.com/office/drawing/2014/main" val="195651438"/>
                    </a:ext>
                  </a:extLst>
                </a:gridCol>
                <a:gridCol w="708117">
                  <a:extLst>
                    <a:ext uri="{9D8B030D-6E8A-4147-A177-3AD203B41FA5}">
                      <a16:colId xmlns:a16="http://schemas.microsoft.com/office/drawing/2014/main" val="1317830030"/>
                    </a:ext>
                  </a:extLst>
                </a:gridCol>
              </a:tblGrid>
              <a:tr h="507760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ВРЕМЯ СУТОК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58298"/>
                  </a:ext>
                </a:extLst>
              </a:tr>
              <a:tr h="7229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Светлое время суток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65.2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245171"/>
                  </a:ext>
                </a:extLst>
              </a:tr>
              <a:tr h="7229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В темное время суток, освещение включено 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29.4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9802"/>
                  </a:ext>
                </a:extLst>
              </a:tr>
              <a:tr h="7229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В темное время суток, освещение отсутствует 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3.7</a:t>
                      </a:r>
                      <a:endParaRPr lang="ru-RU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29220"/>
                  </a:ext>
                </a:extLst>
              </a:tr>
            </a:tbl>
          </a:graphicData>
        </a:graphic>
      </p:graphicFrame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98722532"/>
              </p:ext>
            </p:extLst>
          </p:nvPr>
        </p:nvGraphicFramePr>
        <p:xfrm>
          <a:off x="231432" y="1832028"/>
          <a:ext cx="5980952" cy="4981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6854194" y="4858349"/>
            <a:ext cx="38765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Самым 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проблемные месяцы</a:t>
            </a:r>
          </a:p>
          <a:p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октябрь-</a:t>
            </a:r>
            <a:r>
              <a:rPr lang="ru-RU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ru-RU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endParaRPr lang="ru-R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сентябрь- </a:t>
            </a:r>
            <a:r>
              <a:rPr lang="ru-RU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август- </a:t>
            </a:r>
            <a:r>
              <a:rPr lang="ru-R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endParaRPr lang="ru-RU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83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ПОСЛЕДСТВИЯ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10987" y="1573306"/>
            <a:ext cx="5782237" cy="460365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Наезд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на пешехода является самым частым 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типах ДТ</a:t>
            </a:r>
            <a:endParaRPr lang="ru-RU" sz="6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Столкновение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-ДТП с погибшими </a:t>
            </a:r>
            <a:endParaRPr lang="ru-RU" sz="6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Большая часть приходится на легкий вред здоровью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17" y="0"/>
            <a:ext cx="5640559" cy="6858000"/>
          </a:xfrm>
        </p:spPr>
      </p:pic>
      <p:sp>
        <p:nvSpPr>
          <p:cNvPr id="8" name="Прямоугольник 7"/>
          <p:cNvSpPr/>
          <p:nvPr/>
        </p:nvSpPr>
        <p:spPr>
          <a:xfrm>
            <a:off x="5103487" y="1494678"/>
            <a:ext cx="203132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45% 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103487" y="2859471"/>
            <a:ext cx="15696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39%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271954" y="3940642"/>
            <a:ext cx="1107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093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365125"/>
            <a:ext cx="11389658" cy="132556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 АВАРИИ КАКОЙ СТЕПЕНИ ТЯЖЕСТИ ПОПАДАЮТ ВОДИТЕЛИ МУЖЧИНЫ И ВОДИТЕЛИ ЖЕНЩИНЫ?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88" y="2878849"/>
            <a:ext cx="7472083" cy="3408613"/>
          </a:xfrm>
        </p:spPr>
      </p:pic>
      <p:sp>
        <p:nvSpPr>
          <p:cNvPr id="3" name="Прямоугольник 2"/>
          <p:cNvSpPr/>
          <p:nvPr/>
        </p:nvSpPr>
        <p:spPr>
          <a:xfrm>
            <a:off x="241485" y="2234170"/>
            <a:ext cx="2340349" cy="422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32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76 % </a:t>
            </a:r>
            <a:r>
              <a:rPr lang="ru-RU" sz="2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ДТП приходится на </a:t>
            </a:r>
            <a:r>
              <a:rPr lang="ru-RU" sz="2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мужчин: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4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47 </a:t>
            </a:r>
            <a:r>
              <a:rPr lang="ru-RU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ru-RU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 легкой степенью </a:t>
            </a:r>
            <a:r>
              <a:rPr lang="ru-RU" sz="2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тяжести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4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 </a:t>
            </a:r>
            <a:r>
              <a:rPr lang="ru-RU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ru-RU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 тяжелой степенью тяжести</a:t>
            </a:r>
            <a:endParaRPr lang="ru-RU" sz="2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272308" y="3960797"/>
            <a:ext cx="2790265" cy="2295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24% </a:t>
            </a:r>
            <a:r>
              <a:rPr lang="ru-RU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ДТП приходятся на </a:t>
            </a:r>
            <a:r>
              <a:rPr lang="ru-RU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женщин: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0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ru-RU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ru-RU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 легкой степенью </a:t>
            </a:r>
            <a:r>
              <a:rPr lang="ru-RU" sz="20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тяжести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ru-RU" sz="20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</a:t>
            </a:r>
            <a:r>
              <a:rPr lang="ru-RU" sz="2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ru-RU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 тяжелой степенью тяжести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61154" y="1924637"/>
            <a:ext cx="86167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М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ужчины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попадают чаще в ДТП. Это связанно с тем, что в России только </a:t>
            </a:r>
            <a:r>
              <a:rPr lang="ru-RU" u="sng" dirty="0">
                <a:latin typeface="Courier New" panose="02070309020205020404" pitchFamily="49" charset="0"/>
                <a:cs typeface="Courier New" panose="02070309020205020404" pitchFamily="49" charset="0"/>
              </a:rPr>
              <a:t>20 % женщин водят </a:t>
            </a:r>
            <a:r>
              <a:rPr lang="ru-RU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машину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а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также девушки на дороге ведут себя осторожнее. </a:t>
            </a:r>
          </a:p>
        </p:txBody>
      </p:sp>
    </p:spTree>
    <p:extLst>
      <p:ext uri="{BB962C8B-B14F-4D97-AF65-F5344CB8AC3E}">
        <p14:creationId xmlns:p14="http://schemas.microsoft.com/office/powerpoint/2010/main" val="36071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754" y="297889"/>
            <a:ext cx="5912224" cy="1325563"/>
          </a:xfrm>
        </p:spPr>
        <p:txBody>
          <a:bodyPr/>
          <a:lstStyle/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СИТУАЦИЯ В ГОРОДЕ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43753" y="1748118"/>
            <a:ext cx="5576047" cy="442884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Самые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опасные районы города.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Октябрьский  - </a:t>
            </a:r>
            <a:r>
              <a:rPr lang="ru-RU" sz="33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18%</a:t>
            </a:r>
          </a:p>
          <a:p>
            <a:pPr marL="0" indent="0">
              <a:buNone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Ленинский районы - </a:t>
            </a:r>
            <a:r>
              <a:rPr lang="ru-RU" sz="33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17%</a:t>
            </a:r>
          </a:p>
          <a:p>
            <a:pPr marL="0" indent="0"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Причины для Ленинского района:</a:t>
            </a:r>
          </a:p>
          <a:p>
            <a:pPr lvl="1"/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Самый густонаселенный район</a:t>
            </a:r>
          </a:p>
          <a:p>
            <a:pPr lvl="1"/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Хилокский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рынок и наличие большой свалки около него</a:t>
            </a:r>
          </a:p>
          <a:p>
            <a:pPr marL="0" indent="0"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Причины для Октябрьского района:</a:t>
            </a:r>
          </a:p>
          <a:p>
            <a:pPr lvl="1"/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Наличие самого большого вещевого рынка от Урала до Владивостока</a:t>
            </a:r>
          </a:p>
          <a:p>
            <a:pPr marL="0" indent="0"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56" y="159101"/>
            <a:ext cx="5392020" cy="620879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56" y="2886636"/>
            <a:ext cx="1041070" cy="175708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01" y="2719785"/>
            <a:ext cx="1270998" cy="100831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131" y="5368375"/>
            <a:ext cx="1171176" cy="1187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Прямоугольник 14"/>
          <p:cNvSpPr/>
          <p:nvPr/>
        </p:nvSpPr>
        <p:spPr>
          <a:xfrm>
            <a:off x="3240866" y="6245561"/>
            <a:ext cx="7664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Количество 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ДТП не прямо пропорционально размеру района</a:t>
            </a:r>
          </a:p>
        </p:txBody>
      </p:sp>
    </p:spTree>
    <p:extLst>
      <p:ext uri="{BB962C8B-B14F-4D97-AF65-F5344CB8AC3E}">
        <p14:creationId xmlns:p14="http://schemas.microsoft.com/office/powerpoint/2010/main" val="2237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495</Words>
  <Application>Microsoft Office PowerPoint</Application>
  <PresentationFormat>Широкоэкранный</PresentationFormat>
  <Paragraphs>77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Mistral</vt:lpstr>
      <vt:lpstr>Wingdings</vt:lpstr>
      <vt:lpstr>Тема Office</vt:lpstr>
      <vt:lpstr>НОВОСИБИРСК в РАЗРЕЗЕ ТРАНСПОРТНОЙ БЕЗОПАСНОСТИ и ОСНОВНЫХ ПРИЧИН ДТП</vt:lpstr>
      <vt:lpstr>ЦЕЛЬ</vt:lpstr>
      <vt:lpstr>ИСТОЧНИК ДАННЫХ</vt:lpstr>
      <vt:lpstr>РАЙОНЫ ГОРОДА</vt:lpstr>
      <vt:lpstr>ВНЕШНИЕ УСЛОВИЯ В МОМЕНТ ДТП</vt:lpstr>
      <vt:lpstr>ВНЕШНИЕ УСЛОВИЯ В МОМЕНТ ДТП</vt:lpstr>
      <vt:lpstr>ПОСЛЕДСТВИЯ</vt:lpstr>
      <vt:lpstr>В АВАРИИ КАКОЙ СТЕПЕНИ ТЯЖЕСТИ ПОПАДАЮТ ВОДИТЕЛИ МУЖЧИНЫ И ВОДИТЕЛИ ЖЕНЩИНЫ?</vt:lpstr>
      <vt:lpstr>СИТУАЦИЯ В ГОРОДЕ</vt:lpstr>
      <vt:lpstr>В ДИНАМИКЕ, В КАКИХ РАЙОНАХ КОЛИЧЕСТВО АВАРИЙ СОКРАЩАЕТСЯ, А ГДЕ УВЕЛИЧИВАЕТСЯ</vt:lpstr>
      <vt:lpstr>В ДИНАМИКЕ, В КАКИХ РАЙОНАХ КОЛИЧЕСТВО АВАРИЙ СОКРАЩАЕТСЯ, А ГДЕ УВЕЛИЧИВАЕТСЯ</vt:lpstr>
      <vt:lpstr>АВАРИИ ПО СТЕПЕНИ ТЯЖЕСТИ</vt:lpstr>
      <vt:lpstr>Презентация PowerPoint</vt:lpstr>
      <vt:lpstr>АВАРИИ ПО СТЕПЕНИ ТЯЖЕСТИ</vt:lpstr>
      <vt:lpstr>ДЗЕРЖИНСКИЙ РАЙОН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28</cp:revision>
  <dcterms:created xsi:type="dcterms:W3CDTF">2022-12-25T06:10:51Z</dcterms:created>
  <dcterms:modified xsi:type="dcterms:W3CDTF">2022-12-26T08:34:26Z</dcterms:modified>
</cp:coreProperties>
</file>